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3"/>
  </p:notesMasterIdLst>
  <p:handoutMasterIdLst>
    <p:handoutMasterId r:id="rId4"/>
  </p:handoutMasterIdLst>
  <p:sldIdLst>
    <p:sldId id="335" r:id="rId2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i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900" i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900" i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900" i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900" i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900" i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900" i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900" i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900" i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6894B2"/>
    <a:srgbClr val="505050"/>
    <a:srgbClr val="00A300"/>
    <a:srgbClr val="743063"/>
    <a:srgbClr val="FFA300"/>
    <a:srgbClr val="FF0000"/>
    <a:srgbClr val="004990"/>
    <a:srgbClr val="A7A9A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9207" autoAdjust="0"/>
    <p:restoredTop sz="54233" autoAdjust="0"/>
  </p:normalViewPr>
  <p:slideViewPr>
    <p:cSldViewPr snapToGrid="0">
      <p:cViewPr>
        <p:scale>
          <a:sx n="100" d="100"/>
          <a:sy n="100" d="100"/>
        </p:scale>
        <p:origin x="-130" y="-58"/>
      </p:cViewPr>
      <p:guideLst>
        <p:guide orient="horz" pos="2803"/>
        <p:guide orient="horz" pos="929"/>
        <p:guide orient="horz" pos="3061"/>
        <p:guide orient="horz" pos="1278"/>
        <p:guide orient="horz" pos="1323"/>
        <p:guide orient="horz" pos="2857"/>
        <p:guide orient="horz" pos="3050"/>
        <p:guide pos="1378"/>
        <p:guide pos="42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82" y="1500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9" tIns="47274" rIns="94549" bIns="47274" numCol="1" anchor="t" anchorCtr="0" compatLnSpc="1">
            <a:prstTxWarp prst="textNoShape">
              <a:avLst/>
            </a:prstTxWarp>
          </a:bodyPr>
          <a:lstStyle>
            <a:lvl1pPr defTabSz="946150"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900" y="0"/>
            <a:ext cx="307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9" tIns="47274" rIns="94549" bIns="47274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9" tIns="47274" rIns="94549" bIns="47274" numCol="1" anchor="b" anchorCtr="0" compatLnSpc="1">
            <a:prstTxWarp prst="textNoShape">
              <a:avLst/>
            </a:prstTxWarp>
          </a:bodyPr>
          <a:lstStyle>
            <a:lvl1pPr defTabSz="946150"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900" y="9721850"/>
            <a:ext cx="307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9" tIns="47274" rIns="94549" bIns="47274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A1EF103-DE12-497F-B45D-784F698602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3278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549" tIns="47274" rIns="94549" bIns="472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6DCA639-C5BB-42DC-81CA-401CB027ABC3}" type="datetimeFigureOut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F4A3CBE-09D0-448C-A761-593C5A7B3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63A68-5CFA-401C-AEEA-BE9DD19E8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6FEE1-8814-4DEA-8AAB-B9C715490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4E0A5-71FF-4AAF-8C50-380799FC9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15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557855-3524-42F5-B336-CD5AD4DF5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D33476-6B71-4068-B926-3DA1FA680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382409-6014-4143-9117-BB5BBD7EB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A92A8E-019B-4FBA-B445-2A04F1ACC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01A8D-184D-49DF-AB28-FCBB641E9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E0ED74-569A-4DC2-8E6E-BFC45AEE1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1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20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5A3C144-AD4E-44FD-B019-6CF8AE309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9AC93882-CC81-45C6-A4E4-94EA88DD2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4" r:id="rId2"/>
    <p:sldLayoutId id="2147484339" r:id="rId3"/>
    <p:sldLayoutId id="2147484340" r:id="rId4"/>
    <p:sldLayoutId id="2147484341" r:id="rId5"/>
    <p:sldLayoutId id="2147484342" r:id="rId6"/>
    <p:sldLayoutId id="2147484335" r:id="rId7"/>
    <p:sldLayoutId id="2147484343" r:id="rId8"/>
    <p:sldLayoutId id="2147484344" r:id="rId9"/>
    <p:sldLayoutId id="2147484336" r:id="rId10"/>
    <p:sldLayoutId id="214748433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59" name="Group 43"/>
          <p:cNvGraphicFramePr>
            <a:graphicFrameLocks noGrp="1"/>
          </p:cNvGraphicFramePr>
          <p:nvPr/>
        </p:nvGraphicFramePr>
        <p:xfrm>
          <a:off x="127000" y="122238"/>
          <a:ext cx="8902700" cy="946150"/>
        </p:xfrm>
        <a:graphic>
          <a:graphicData uri="http://schemas.openxmlformats.org/drawingml/2006/table">
            <a:tbl>
              <a:tblPr/>
              <a:tblGrid>
                <a:gridCol w="2981325"/>
                <a:gridCol w="1468438"/>
                <a:gridCol w="3900487"/>
                <a:gridCol w="552450"/>
              </a:tblGrid>
              <a:tr h="49043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HS&amp;E INCIDENT BULLETIN</a:t>
                      </a:r>
                    </a:p>
                  </a:txBody>
                  <a:tcPr marL="108000" marR="108000" marT="108025" marB="1080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GB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nd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  half year 2017</a:t>
                      </a:r>
                    </a:p>
                  </a:txBody>
                  <a:tcPr marL="108000" marR="108000" marT="108025" marB="1080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Lucida Sans Unicode" pitchFamily="34" charset="0"/>
                        <a:cs typeface="Arial" pitchFamily="34" charset="0"/>
                      </a:endParaRPr>
                    </a:p>
                  </a:txBody>
                  <a:tcPr marL="108000" marR="108000" marT="108025" marB="1080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455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Location Country: Italy</a:t>
                      </a:r>
                    </a:p>
                  </a:txBody>
                  <a:tcPr marL="108000" marR="10800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Type of incident</a:t>
                      </a:r>
                      <a:r>
                        <a:rPr kumimoji="0" lang="en-GB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: crush of a finger</a:t>
                      </a:r>
                    </a:p>
                  </a:txBody>
                  <a:tcPr marL="108000" marR="108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256" name="Group 40"/>
          <p:cNvGraphicFramePr>
            <a:graphicFrameLocks noGrp="1"/>
          </p:cNvGraphicFramePr>
          <p:nvPr/>
        </p:nvGraphicFramePr>
        <p:xfrm>
          <a:off x="123825" y="1095375"/>
          <a:ext cx="8907463" cy="5821501"/>
        </p:xfrm>
        <a:graphic>
          <a:graphicData uri="http://schemas.openxmlformats.org/drawingml/2006/table">
            <a:tbl>
              <a:tblPr/>
              <a:tblGrid>
                <a:gridCol w="4448175"/>
                <a:gridCol w="663575"/>
                <a:gridCol w="3795713"/>
              </a:tblGrid>
              <a:tr h="182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Summary:</a:t>
                      </a:r>
                    </a:p>
                  </a:txBody>
                  <a:tcPr marL="90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A9AC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pitchFamily="34" charset="0"/>
                      </a:endParaRPr>
                    </a:p>
                  </a:txBody>
                  <a:tcPr marL="90000" marR="90000" marT="89991" marB="899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66628">
                <a:tc>
                  <a:txBody>
                    <a:bodyPr/>
                    <a:lstStyle/>
                    <a:p>
                      <a:pPr algn="l"/>
                      <a:r>
                        <a:rPr kumimoji="0"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operator, </a:t>
                      </a:r>
                      <a:r>
                        <a:rPr kumimoji="0" lang="it-IT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kumimoji="0"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was</a:t>
                      </a:r>
                      <a:r>
                        <a:rPr kumimoji="0"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wearing</a:t>
                      </a:r>
                      <a:r>
                        <a:rPr kumimoji="0"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PPE, </a:t>
                      </a:r>
                      <a:r>
                        <a:rPr kumimoji="0" lang="it-IT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after</a:t>
                      </a:r>
                      <a:r>
                        <a:rPr kumimoji="0"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having</a:t>
                      </a:r>
                      <a:r>
                        <a:rPr kumimoji="0"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heated</a:t>
                      </a:r>
                      <a:r>
                        <a:rPr kumimoji="0"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roller </a:t>
                      </a:r>
                      <a:r>
                        <a:rPr kumimoji="0" lang="it-IT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bearing</a:t>
                      </a:r>
                      <a:r>
                        <a:rPr kumimoji="0"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it-IT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approximate</a:t>
                      </a:r>
                      <a:r>
                        <a:rPr kumimoji="0"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r>
                        <a:rPr kumimoji="0"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15 kg) on the </a:t>
                      </a:r>
                      <a:r>
                        <a:rPr kumimoji="0" lang="it-IT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induction</a:t>
                      </a:r>
                      <a:r>
                        <a:rPr kumimoji="0"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oven</a:t>
                      </a:r>
                      <a:r>
                        <a:rPr kumimoji="0"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it-IT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inserted</a:t>
                      </a:r>
                      <a:r>
                        <a:rPr kumimoji="0"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it on a </a:t>
                      </a:r>
                      <a:r>
                        <a:rPr kumimoji="0" lang="it-IT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crankshaft</a:t>
                      </a:r>
                      <a:r>
                        <a:rPr kumimoji="0"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it-IT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positioned</a:t>
                      </a:r>
                      <a:r>
                        <a:rPr kumimoji="0"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vertically</a:t>
                      </a:r>
                      <a:r>
                        <a:rPr kumimoji="0"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kumimoji="0" lang="it-IT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</a:t>
                      </a:r>
                      <a:r>
                        <a:rPr kumimoji="0"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easy the </a:t>
                      </a:r>
                      <a:r>
                        <a:rPr kumimoji="0" lang="it-IT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assembly</a:t>
                      </a:r>
                      <a:r>
                        <a:rPr kumimoji="0"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l"/>
                      <a:r>
                        <a:rPr kumimoji="0"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roller </a:t>
                      </a:r>
                      <a:r>
                        <a:rPr kumimoji="0" lang="it-IT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bearing</a:t>
                      </a:r>
                      <a:r>
                        <a:rPr kumimoji="0"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slipped</a:t>
                      </a:r>
                      <a:r>
                        <a:rPr kumimoji="0"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fastly</a:t>
                      </a:r>
                      <a:r>
                        <a:rPr kumimoji="0"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in the </a:t>
                      </a:r>
                      <a:r>
                        <a:rPr kumimoji="0" lang="it-IT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seat</a:t>
                      </a:r>
                      <a:r>
                        <a:rPr kumimoji="0"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the </a:t>
                      </a:r>
                      <a:r>
                        <a:rPr kumimoji="0" lang="it-IT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crankshaft</a:t>
                      </a:r>
                      <a:r>
                        <a:rPr kumimoji="0"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while</a:t>
                      </a:r>
                      <a:r>
                        <a:rPr kumimoji="0"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 operator </a:t>
                      </a:r>
                      <a:r>
                        <a:rPr kumimoji="0" lang="it-IT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was</a:t>
                      </a:r>
                      <a:r>
                        <a:rPr kumimoji="0"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still</a:t>
                      </a:r>
                      <a:r>
                        <a:rPr kumimoji="0"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keeping</a:t>
                      </a:r>
                      <a:r>
                        <a:rPr kumimoji="0"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it in </a:t>
                      </a:r>
                      <a:r>
                        <a:rPr kumimoji="0" lang="it-IT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his</a:t>
                      </a:r>
                      <a:r>
                        <a:rPr kumimoji="0"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hands</a:t>
                      </a:r>
                      <a:r>
                        <a:rPr kumimoji="0"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it-IT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crushing</a:t>
                      </a:r>
                      <a:r>
                        <a:rPr kumimoji="0"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finger of </a:t>
                      </a:r>
                      <a:r>
                        <a:rPr kumimoji="0" lang="it-IT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his</a:t>
                      </a:r>
                      <a:r>
                        <a:rPr kumimoji="0"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right </a:t>
                      </a:r>
                      <a:r>
                        <a:rPr kumimoji="0" lang="it-IT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hand</a:t>
                      </a:r>
                      <a:r>
                        <a:rPr kumimoji="0" lang="it-I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t-IT" sz="1000" dirty="0"/>
                    </a:p>
                  </a:txBody>
                  <a:tcPr marL="90000" marR="90000" marT="89991" marB="8999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0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Root Causes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9000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A9A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Actions Taken Thus Far: Next Steps</a:t>
                      </a:r>
                    </a:p>
                  </a:txBody>
                  <a:tcPr marL="90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A9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0944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+mn-ea"/>
                          <a:cs typeface="Arial" pitchFamily="34" charset="0"/>
                        </a:rPr>
                        <a:t>Non automatic roller bearings assembly (totally assigned to manual skills of the operator);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+mn-ea"/>
                          <a:cs typeface="Arial" pitchFamily="34" charset="0"/>
                        </a:rPr>
                        <a:t>Inadequate procedure used to assembly the roller bearings after heating operations</a:t>
                      </a:r>
                    </a:p>
                  </a:txBody>
                  <a:tcPr marL="90000" marR="90000" marT="89991" marB="8999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lang="en-US" sz="1400" baseline="0" dirty="0" smtClean="0"/>
                        <a:t>build a structure </a:t>
                      </a:r>
                      <a:r>
                        <a:rPr lang="en-US" sz="1400" dirty="0" smtClean="0"/>
                        <a:t>to position crankshafts horizontally, increasing the stability of the components and reducing the risk of falling during the roller bearing assembly phase;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+mn-ea"/>
                          <a:cs typeface="Arial" pitchFamily="34" charset="0"/>
                        </a:rPr>
                        <a:t>evaluate an alternative procedure to insert roller bearings on the crankshafts, using dedicated equipment in order to eliminate crush risk</a:t>
                      </a:r>
                    </a:p>
                  </a:txBody>
                  <a:tcPr marL="90000" marR="0" marT="107989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pitchFamily="34" charset="0"/>
                      </a:endParaRPr>
                    </a:p>
                  </a:txBody>
                  <a:tcPr marL="90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pitchFamily="34" charset="0"/>
                      </a:endParaRPr>
                    </a:p>
                  </a:txBody>
                  <a:tcPr marL="9000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44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1133475"/>
            <a:ext cx="3243263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00B050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00B050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00B050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00B050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00B050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8974</TotalTime>
  <Words>174</Words>
  <Application>Microsoft Office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Lucida Sans Unicode</vt:lpstr>
      <vt:lpstr>Wingdings 3</vt:lpstr>
      <vt:lpstr>Verdana</vt:lpstr>
      <vt:lpstr>Wingdings 2</vt:lpstr>
      <vt:lpstr>Wingdings</vt:lpstr>
      <vt:lpstr>Concourse</vt:lpstr>
      <vt:lpstr>Slide 1</vt:lpstr>
    </vt:vector>
  </TitlesOfParts>
  <Company>Rolls-Royce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Rolls Royce</dc:creator>
  <dc:description>Developed by Operandi Limited</dc:description>
  <cp:lastModifiedBy>dell</cp:lastModifiedBy>
  <cp:revision>513</cp:revision>
  <cp:lastPrinted>2017-02-07T16:28:38Z</cp:lastPrinted>
  <dcterms:created xsi:type="dcterms:W3CDTF">2004-01-23T18:06:09Z</dcterms:created>
  <dcterms:modified xsi:type="dcterms:W3CDTF">2018-03-04T17:24:41Z</dcterms:modified>
</cp:coreProperties>
</file>